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67"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osmic Octo Bold" panose="020B0604020202020204" charset="0"/>
      <p:regular r:id="rId12"/>
    </p:embeddedFont>
    <p:embeddedFont>
      <p:font typeface="Space Mono" panose="020B0604020202020204" charset="0"/>
      <p:regular r:id="rId13"/>
    </p:embeddedFont>
    <p:embeddedFont>
      <p:font typeface="Space Mono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4.svg"/><Relationship Id="rId18" Type="http://schemas.openxmlformats.org/officeDocument/2006/relationships/image" Target="../media/image29.png"/><Relationship Id="rId3" Type="http://schemas.openxmlformats.org/officeDocument/2006/relationships/image" Target="../media/image16.svg"/><Relationship Id="rId21" Type="http://schemas.openxmlformats.org/officeDocument/2006/relationships/image" Target="../media/image32.svg"/><Relationship Id="rId7" Type="http://schemas.openxmlformats.org/officeDocument/2006/relationships/image" Target="../media/image20.svg"/><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image" Target="../media/image15.png"/><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svg"/><Relationship Id="rId5" Type="http://schemas.openxmlformats.org/officeDocument/2006/relationships/image" Target="../media/image18.svg"/><Relationship Id="rId15" Type="http://schemas.openxmlformats.org/officeDocument/2006/relationships/image" Target="../media/image26.svg"/><Relationship Id="rId10" Type="http://schemas.openxmlformats.org/officeDocument/2006/relationships/image" Target="../media/image1.png"/><Relationship Id="rId19" Type="http://schemas.openxmlformats.org/officeDocument/2006/relationships/image" Target="../media/image30.sv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52627"/>
        </a:solidFill>
        <a:effectLst/>
      </p:bgPr>
    </p:bg>
    <p:spTree>
      <p:nvGrpSpPr>
        <p:cNvPr id="1" name="">
          <a:extLst>
            <a:ext uri="{FF2B5EF4-FFF2-40B4-BE49-F238E27FC236}">
              <a16:creationId xmlns:a16="http://schemas.microsoft.com/office/drawing/2014/main" id="{D809D639-B3CD-39AF-FADF-2F4850979FA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6C6715F-4C3C-6D78-528D-9483BC721A8D}"/>
              </a:ext>
            </a:extLst>
          </p:cNvPr>
          <p:cNvSpPr/>
          <p:nvPr/>
        </p:nvSpPr>
        <p:spPr>
          <a:xfrm>
            <a:off x="9982200" y="-719528"/>
            <a:ext cx="10316914" cy="8229600"/>
          </a:xfrm>
          <a:custGeom>
            <a:avLst/>
            <a:gdLst/>
            <a:ahLst/>
            <a:cxnLst/>
            <a:rect l="l" t="t" r="r" b="b"/>
            <a:pathLst>
              <a:path w="10316914" h="8229600">
                <a:moveTo>
                  <a:pt x="0" y="0"/>
                </a:moveTo>
                <a:lnTo>
                  <a:pt x="10316914" y="0"/>
                </a:lnTo>
                <a:lnTo>
                  <a:pt x="10316914"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74019817-DE91-4A16-6792-2183FB83B98A}"/>
              </a:ext>
            </a:extLst>
          </p:cNvPr>
          <p:cNvSpPr txBox="1"/>
          <p:nvPr/>
        </p:nvSpPr>
        <p:spPr>
          <a:xfrm>
            <a:off x="685800" y="2429597"/>
            <a:ext cx="10606768" cy="1551707"/>
          </a:xfrm>
          <a:prstGeom prst="rect">
            <a:avLst/>
          </a:prstGeom>
        </p:spPr>
        <p:txBody>
          <a:bodyPr lIns="0" tIns="0" rIns="0" bIns="0" rtlCol="0" anchor="t">
            <a:spAutoFit/>
          </a:bodyPr>
          <a:lstStyle/>
          <a:p>
            <a:pPr algn="l">
              <a:lnSpc>
                <a:spcPts val="12110"/>
              </a:lnSpc>
            </a:pPr>
            <a:r>
              <a:rPr lang="en-US" sz="10350" b="1" dirty="0">
                <a:solidFill>
                  <a:srgbClr val="56CCB2"/>
                </a:solidFill>
                <a:latin typeface="Cosmic Octo Bold"/>
                <a:ea typeface="Cosmic Octo Bold"/>
                <a:cs typeface="Cosmic Octo Bold"/>
                <a:sym typeface="Cosmic Octo Bold"/>
              </a:rPr>
              <a:t> Satellite</a:t>
            </a:r>
          </a:p>
        </p:txBody>
      </p:sp>
      <p:sp>
        <p:nvSpPr>
          <p:cNvPr id="5" name="TextBox 8">
            <a:extLst>
              <a:ext uri="{FF2B5EF4-FFF2-40B4-BE49-F238E27FC236}">
                <a16:creationId xmlns:a16="http://schemas.microsoft.com/office/drawing/2014/main" id="{88EC60DF-C465-DC65-0EDA-F0091DC384E4}"/>
              </a:ext>
            </a:extLst>
          </p:cNvPr>
          <p:cNvSpPr txBox="1"/>
          <p:nvPr/>
        </p:nvSpPr>
        <p:spPr>
          <a:xfrm>
            <a:off x="1143000" y="7505700"/>
            <a:ext cx="5334000" cy="172335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82"/>
              </a:lnSpc>
            </a:pPr>
            <a:r>
              <a:rPr lang="en-US" sz="3600" b="1" spc="-200" dirty="0">
                <a:solidFill>
                  <a:schemeClr val="accent5"/>
                </a:solidFill>
                <a:latin typeface="Times New Roman" panose="02020603050405020304" pitchFamily="18" charset="0"/>
                <a:ea typeface="TT Interphases"/>
                <a:cs typeface="Times New Roman" panose="02020603050405020304" pitchFamily="18" charset="0"/>
                <a:sym typeface="TT Interphases"/>
              </a:rPr>
              <a:t>Presented by,</a:t>
            </a:r>
          </a:p>
          <a:p>
            <a:pPr algn="l">
              <a:lnSpc>
                <a:spcPts val="2482"/>
              </a:lnSpc>
            </a:pPr>
            <a:endParaRPr lang="en-US" sz="3600" b="1" spc="-200" dirty="0">
              <a:solidFill>
                <a:schemeClr val="accent5"/>
              </a:solidFill>
              <a:latin typeface="Times New Roman" panose="02020603050405020304" pitchFamily="18" charset="0"/>
              <a:ea typeface="TT Interphases"/>
              <a:cs typeface="Times New Roman" panose="02020603050405020304" pitchFamily="18" charset="0"/>
              <a:sym typeface="TT Interphases"/>
            </a:endParaRPr>
          </a:p>
          <a:p>
            <a:pPr algn="l">
              <a:lnSpc>
                <a:spcPts val="2482"/>
              </a:lnSpc>
            </a:pPr>
            <a:r>
              <a:rPr lang="en-US" sz="3600" b="1" spc="-200" dirty="0">
                <a:solidFill>
                  <a:schemeClr val="accent5"/>
                </a:solidFill>
                <a:latin typeface="Times New Roman" panose="02020603050405020304" pitchFamily="18" charset="0"/>
                <a:ea typeface="TT Interphases"/>
                <a:cs typeface="Times New Roman" panose="02020603050405020304" pitchFamily="18" charset="0"/>
                <a:sym typeface="TT Interphases"/>
              </a:rPr>
              <a:t>Name : Farzana Yeasmin Era</a:t>
            </a:r>
          </a:p>
          <a:p>
            <a:pPr algn="l">
              <a:lnSpc>
                <a:spcPts val="2482"/>
              </a:lnSpc>
            </a:pPr>
            <a:endParaRPr lang="en-US" sz="3600" b="1" spc="-200" dirty="0">
              <a:solidFill>
                <a:schemeClr val="accent5"/>
              </a:solidFill>
              <a:latin typeface="Times New Roman" panose="02020603050405020304" pitchFamily="18" charset="0"/>
              <a:ea typeface="TT Interphases"/>
              <a:cs typeface="Times New Roman" panose="02020603050405020304" pitchFamily="18" charset="0"/>
              <a:sym typeface="TT Interphases"/>
            </a:endParaRPr>
          </a:p>
          <a:p>
            <a:pPr algn="l">
              <a:lnSpc>
                <a:spcPts val="2482"/>
              </a:lnSpc>
            </a:pPr>
            <a:r>
              <a:rPr lang="en-US" sz="3600" b="1" spc="-200" dirty="0">
                <a:solidFill>
                  <a:schemeClr val="accent5"/>
                </a:solidFill>
                <a:latin typeface="Times New Roman" panose="02020603050405020304" pitchFamily="18" charset="0"/>
                <a:ea typeface="TT Interphases"/>
                <a:cs typeface="Times New Roman" panose="02020603050405020304" pitchFamily="18" charset="0"/>
                <a:sym typeface="TT Interphases"/>
              </a:rPr>
              <a:t>ID : IT-21054</a:t>
            </a:r>
          </a:p>
        </p:txBody>
      </p:sp>
      <p:sp>
        <p:nvSpPr>
          <p:cNvPr id="6" name="TextBox 10">
            <a:extLst>
              <a:ext uri="{FF2B5EF4-FFF2-40B4-BE49-F238E27FC236}">
                <a16:creationId xmlns:a16="http://schemas.microsoft.com/office/drawing/2014/main" id="{80E8E8EA-EE9C-8D01-6AAB-F6290AA7E552}"/>
              </a:ext>
            </a:extLst>
          </p:cNvPr>
          <p:cNvSpPr txBox="1"/>
          <p:nvPr/>
        </p:nvSpPr>
        <p:spPr>
          <a:xfrm>
            <a:off x="8001000" y="7096700"/>
            <a:ext cx="9448800" cy="286232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Submitted to,</a:t>
            </a:r>
          </a:p>
          <a:p>
            <a:pPr marL="0" marR="0" lvl="0" indent="0" defTabSz="914400" rtl="0" eaLnBrk="0" fontAlgn="base" latinLnBrk="0" hangingPunct="0">
              <a:lnSpc>
                <a:spcPct val="100000"/>
              </a:lnSpc>
              <a:spcBef>
                <a:spcPct val="0"/>
              </a:spcBef>
              <a:spcAft>
                <a:spcPct val="0"/>
              </a:spcAft>
              <a:buClrTx/>
              <a:buSzTx/>
              <a:buFontTx/>
              <a:buNone/>
              <a:tabLst/>
            </a:pPr>
            <a:endParaRPr lang="en-US" altLang="en-US" sz="3600" b="1" dirty="0">
              <a:solidFill>
                <a:schemeClr val="accent5"/>
              </a:solidFill>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lang="en-US" altLang="en-US" sz="3600" b="1" dirty="0">
                <a:solidFill>
                  <a:schemeClr val="accent5"/>
                </a:solidFill>
                <a:latin typeface="Times New Roman" panose="02020603050405020304" pitchFamily="18" charset="0"/>
                <a:cs typeface="Times New Roman" panose="02020603050405020304" pitchFamily="18" charset="0"/>
              </a:rPr>
              <a:t>Dr. Nazrul Islam </a:t>
            </a:r>
            <a:endParaRPr kumimoji="0" lang="en-US" altLang="en-US" sz="36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36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lang="en-US" altLang="en-US" sz="3600" b="1" dirty="0">
                <a:solidFill>
                  <a:schemeClr val="accent5"/>
                </a:solidFill>
                <a:latin typeface="Times New Roman" panose="02020603050405020304" pitchFamily="18" charset="0"/>
                <a:cs typeface="Times New Roman" panose="02020603050405020304" pitchFamily="18" charset="0"/>
              </a:rPr>
              <a:t>Associate Professor, Dept of ICT,MBSTU</a:t>
            </a:r>
            <a:endParaRPr kumimoji="0" lang="en-US" altLang="en-US" sz="36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p:txBody>
      </p:sp>
      <p:sp>
        <p:nvSpPr>
          <p:cNvPr id="7" name="Rectangle 1">
            <a:extLst>
              <a:ext uri="{FF2B5EF4-FFF2-40B4-BE49-F238E27FC236}">
                <a16:creationId xmlns:a16="http://schemas.microsoft.com/office/drawing/2014/main" id="{1739F637-BAAC-577B-CF7A-9A6552DC1975}"/>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019385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52627"/>
        </a:solidFill>
        <a:effectLst/>
      </p:bgPr>
    </p:bg>
    <p:spTree>
      <p:nvGrpSpPr>
        <p:cNvPr id="1" name=""/>
        <p:cNvGrpSpPr/>
        <p:nvPr/>
      </p:nvGrpSpPr>
      <p:grpSpPr>
        <a:xfrm>
          <a:off x="0" y="0"/>
          <a:ext cx="0" cy="0"/>
          <a:chOff x="0" y="0"/>
          <a:chExt cx="0" cy="0"/>
        </a:xfrm>
      </p:grpSpPr>
      <p:sp>
        <p:nvSpPr>
          <p:cNvPr id="4" name="TextBox 4"/>
          <p:cNvSpPr txBox="1"/>
          <p:nvPr/>
        </p:nvSpPr>
        <p:spPr>
          <a:xfrm>
            <a:off x="13197978" y="847874"/>
            <a:ext cx="3989594" cy="1072727"/>
          </a:xfrm>
          <a:prstGeom prst="rect">
            <a:avLst/>
          </a:prstGeom>
        </p:spPr>
        <p:txBody>
          <a:bodyPr lIns="50800" tIns="50800" rIns="50800" bIns="50800" rtlCol="0" anchor="ctr"/>
          <a:lstStyle/>
          <a:p>
            <a:pPr algn="ctr">
              <a:lnSpc>
                <a:spcPts val="3359"/>
              </a:lnSpc>
            </a:pPr>
            <a:endParaRPr lang="en-US" sz="2400" b="1" dirty="0">
              <a:solidFill>
                <a:srgbClr val="195878"/>
              </a:solidFill>
              <a:latin typeface="Space Mono Bold"/>
              <a:ea typeface="Space Mono Bold"/>
              <a:cs typeface="Space Mono Bold"/>
              <a:sym typeface="Space Mono Bold"/>
            </a:endParaRPr>
          </a:p>
        </p:txBody>
      </p:sp>
      <p:sp>
        <p:nvSpPr>
          <p:cNvPr id="5" name="Freeform 5"/>
          <p:cNvSpPr/>
          <p:nvPr/>
        </p:nvSpPr>
        <p:spPr>
          <a:xfrm>
            <a:off x="1028700" y="2519039"/>
            <a:ext cx="2060512" cy="2812114"/>
          </a:xfrm>
          <a:custGeom>
            <a:avLst/>
            <a:gdLst/>
            <a:ahLst/>
            <a:cxnLst/>
            <a:rect l="l" t="t" r="r" b="b"/>
            <a:pathLst>
              <a:path w="2060512" h="2812114">
                <a:moveTo>
                  <a:pt x="0" y="0"/>
                </a:moveTo>
                <a:lnTo>
                  <a:pt x="2060512" y="0"/>
                </a:lnTo>
                <a:lnTo>
                  <a:pt x="2060512" y="2812114"/>
                </a:lnTo>
                <a:lnTo>
                  <a:pt x="0" y="28121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552016" y="2519039"/>
            <a:ext cx="1845769" cy="2812114"/>
          </a:xfrm>
          <a:custGeom>
            <a:avLst/>
            <a:gdLst/>
            <a:ahLst/>
            <a:cxnLst/>
            <a:rect l="l" t="t" r="r" b="b"/>
            <a:pathLst>
              <a:path w="1845769" h="2812114">
                <a:moveTo>
                  <a:pt x="0" y="0"/>
                </a:moveTo>
                <a:lnTo>
                  <a:pt x="1845769" y="0"/>
                </a:lnTo>
                <a:lnTo>
                  <a:pt x="1845769" y="2812114"/>
                </a:lnTo>
                <a:lnTo>
                  <a:pt x="0" y="28121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5864510" y="2519039"/>
            <a:ext cx="2132094" cy="2812114"/>
          </a:xfrm>
          <a:custGeom>
            <a:avLst/>
            <a:gdLst/>
            <a:ahLst/>
            <a:cxnLst/>
            <a:rect l="l" t="t" r="r" b="b"/>
            <a:pathLst>
              <a:path w="2132094" h="2812114">
                <a:moveTo>
                  <a:pt x="0" y="0"/>
                </a:moveTo>
                <a:lnTo>
                  <a:pt x="2132093" y="0"/>
                </a:lnTo>
                <a:lnTo>
                  <a:pt x="2132093" y="2812114"/>
                </a:lnTo>
                <a:lnTo>
                  <a:pt x="0" y="28121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8463328" y="2519039"/>
            <a:ext cx="2070738" cy="2812114"/>
          </a:xfrm>
          <a:custGeom>
            <a:avLst/>
            <a:gdLst/>
            <a:ahLst/>
            <a:cxnLst/>
            <a:rect l="l" t="t" r="r" b="b"/>
            <a:pathLst>
              <a:path w="2070738" h="2812114">
                <a:moveTo>
                  <a:pt x="0" y="0"/>
                </a:moveTo>
                <a:lnTo>
                  <a:pt x="2070739" y="0"/>
                </a:lnTo>
                <a:lnTo>
                  <a:pt x="2070739" y="2812114"/>
                </a:lnTo>
                <a:lnTo>
                  <a:pt x="0" y="28121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1435296" y="2519039"/>
            <a:ext cx="3525364" cy="2812114"/>
          </a:xfrm>
          <a:custGeom>
            <a:avLst/>
            <a:gdLst/>
            <a:ahLst/>
            <a:cxnLst/>
            <a:rect l="l" t="t" r="r" b="b"/>
            <a:pathLst>
              <a:path w="3525364" h="2812114">
                <a:moveTo>
                  <a:pt x="0" y="0"/>
                </a:moveTo>
                <a:lnTo>
                  <a:pt x="3525364" y="0"/>
                </a:lnTo>
                <a:lnTo>
                  <a:pt x="3525364" y="2812114"/>
                </a:lnTo>
                <a:lnTo>
                  <a:pt x="0" y="28121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5427385" y="2519039"/>
            <a:ext cx="1902011" cy="2812114"/>
          </a:xfrm>
          <a:custGeom>
            <a:avLst/>
            <a:gdLst/>
            <a:ahLst/>
            <a:cxnLst/>
            <a:rect l="l" t="t" r="r" b="b"/>
            <a:pathLst>
              <a:path w="1902011" h="2812114">
                <a:moveTo>
                  <a:pt x="0" y="0"/>
                </a:moveTo>
                <a:lnTo>
                  <a:pt x="1902012" y="0"/>
                </a:lnTo>
                <a:lnTo>
                  <a:pt x="1902012" y="2812114"/>
                </a:lnTo>
                <a:lnTo>
                  <a:pt x="0" y="281211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a:off x="1028700" y="5955247"/>
            <a:ext cx="3126399" cy="2808075"/>
          </a:xfrm>
          <a:custGeom>
            <a:avLst/>
            <a:gdLst/>
            <a:ahLst/>
            <a:cxnLst/>
            <a:rect l="l" t="t" r="r" b="b"/>
            <a:pathLst>
              <a:path w="3126399" h="2808075">
                <a:moveTo>
                  <a:pt x="0" y="0"/>
                </a:moveTo>
                <a:lnTo>
                  <a:pt x="3126399" y="0"/>
                </a:lnTo>
                <a:lnTo>
                  <a:pt x="3126399" y="2808075"/>
                </a:lnTo>
                <a:lnTo>
                  <a:pt x="0" y="28080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Freeform 12"/>
          <p:cNvSpPr/>
          <p:nvPr/>
        </p:nvSpPr>
        <p:spPr>
          <a:xfrm>
            <a:off x="5190236" y="5955247"/>
            <a:ext cx="2731491" cy="2808075"/>
          </a:xfrm>
          <a:custGeom>
            <a:avLst/>
            <a:gdLst/>
            <a:ahLst/>
            <a:cxnLst/>
            <a:rect l="l" t="t" r="r" b="b"/>
            <a:pathLst>
              <a:path w="2731491" h="2808075">
                <a:moveTo>
                  <a:pt x="0" y="0"/>
                </a:moveTo>
                <a:lnTo>
                  <a:pt x="2731491" y="0"/>
                </a:lnTo>
                <a:lnTo>
                  <a:pt x="2731491" y="2808075"/>
                </a:lnTo>
                <a:lnTo>
                  <a:pt x="0" y="280807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3" name="Freeform 13"/>
          <p:cNvSpPr/>
          <p:nvPr/>
        </p:nvSpPr>
        <p:spPr>
          <a:xfrm>
            <a:off x="12526812" y="5915225"/>
            <a:ext cx="4732488" cy="2848098"/>
          </a:xfrm>
          <a:custGeom>
            <a:avLst/>
            <a:gdLst/>
            <a:ahLst/>
            <a:cxnLst/>
            <a:rect l="l" t="t" r="r" b="b"/>
            <a:pathLst>
              <a:path w="4732488" h="2848098">
                <a:moveTo>
                  <a:pt x="0" y="0"/>
                </a:moveTo>
                <a:lnTo>
                  <a:pt x="4732488" y="0"/>
                </a:lnTo>
                <a:lnTo>
                  <a:pt x="4732488" y="2848097"/>
                </a:lnTo>
                <a:lnTo>
                  <a:pt x="0" y="284809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4" name="Freeform 14"/>
          <p:cNvSpPr/>
          <p:nvPr/>
        </p:nvSpPr>
        <p:spPr>
          <a:xfrm>
            <a:off x="8956864" y="6089306"/>
            <a:ext cx="2698549" cy="2674016"/>
          </a:xfrm>
          <a:custGeom>
            <a:avLst/>
            <a:gdLst/>
            <a:ahLst/>
            <a:cxnLst/>
            <a:rect l="l" t="t" r="r" b="b"/>
            <a:pathLst>
              <a:path w="2698549" h="2674016">
                <a:moveTo>
                  <a:pt x="0" y="0"/>
                </a:moveTo>
                <a:lnTo>
                  <a:pt x="2698549" y="0"/>
                </a:lnTo>
                <a:lnTo>
                  <a:pt x="2698549" y="2674016"/>
                </a:lnTo>
                <a:lnTo>
                  <a:pt x="0" y="2674016"/>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5" name="TextBox 15"/>
          <p:cNvSpPr txBox="1"/>
          <p:nvPr/>
        </p:nvSpPr>
        <p:spPr>
          <a:xfrm>
            <a:off x="1028700" y="1047750"/>
            <a:ext cx="11498112" cy="1158484"/>
          </a:xfrm>
          <a:prstGeom prst="rect">
            <a:avLst/>
          </a:prstGeom>
        </p:spPr>
        <p:txBody>
          <a:bodyPr lIns="0" tIns="0" rIns="0" bIns="0" rtlCol="0" anchor="t">
            <a:spAutoFit/>
          </a:bodyPr>
          <a:lstStyle/>
          <a:p>
            <a:pPr algn="l">
              <a:lnSpc>
                <a:spcPts val="9065"/>
              </a:lnSpc>
            </a:pPr>
            <a:r>
              <a:rPr lang="en-US" sz="7748" b="1">
                <a:solidFill>
                  <a:srgbClr val="33C6D0"/>
                </a:solidFill>
                <a:latin typeface="Cosmic Octo Bold"/>
                <a:ea typeface="Cosmic Octo Bold"/>
                <a:cs typeface="Cosmic Octo Bold"/>
                <a:sym typeface="Cosmic Octo Bold"/>
              </a:rPr>
              <a:t>resources page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52627"/>
        </a:solidFill>
        <a:effectLst/>
      </p:bgPr>
    </p:bg>
    <p:spTree>
      <p:nvGrpSpPr>
        <p:cNvPr id="1" name=""/>
        <p:cNvGrpSpPr/>
        <p:nvPr/>
      </p:nvGrpSpPr>
      <p:grpSpPr>
        <a:xfrm>
          <a:off x="0" y="0"/>
          <a:ext cx="0" cy="0"/>
          <a:chOff x="0" y="0"/>
          <a:chExt cx="0" cy="0"/>
        </a:xfrm>
      </p:grpSpPr>
      <p:sp>
        <p:nvSpPr>
          <p:cNvPr id="2" name="Freeform 2"/>
          <p:cNvSpPr/>
          <p:nvPr/>
        </p:nvSpPr>
        <p:spPr>
          <a:xfrm>
            <a:off x="10978580" y="-468875"/>
            <a:ext cx="9163192" cy="10932224"/>
          </a:xfrm>
          <a:custGeom>
            <a:avLst/>
            <a:gdLst/>
            <a:ahLst/>
            <a:cxnLst/>
            <a:rect l="l" t="t" r="r" b="b"/>
            <a:pathLst>
              <a:path w="9163192" h="10932224">
                <a:moveTo>
                  <a:pt x="0" y="0"/>
                </a:moveTo>
                <a:lnTo>
                  <a:pt x="9163192" y="0"/>
                </a:lnTo>
                <a:lnTo>
                  <a:pt x="9163192" y="10932225"/>
                </a:lnTo>
                <a:lnTo>
                  <a:pt x="0" y="109322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627130"/>
            <a:ext cx="10606768" cy="3087692"/>
          </a:xfrm>
          <a:prstGeom prst="rect">
            <a:avLst/>
          </a:prstGeom>
        </p:spPr>
        <p:txBody>
          <a:bodyPr lIns="0" tIns="0" rIns="0" bIns="0" rtlCol="0" anchor="t">
            <a:spAutoFit/>
          </a:bodyPr>
          <a:lstStyle/>
          <a:p>
            <a:pPr algn="l">
              <a:lnSpc>
                <a:spcPts val="12110"/>
              </a:lnSpc>
            </a:pPr>
            <a:r>
              <a:rPr lang="en-US" sz="10350" b="1">
                <a:solidFill>
                  <a:srgbClr val="FDC965"/>
                </a:solidFill>
                <a:latin typeface="Cosmic Octo Bold"/>
                <a:ea typeface="Cosmic Octo Bold"/>
                <a:cs typeface="Cosmic Octo Bold"/>
                <a:sym typeface="Cosmic Octo Bold"/>
              </a:rPr>
              <a:t>More Than Just Stars</a:t>
            </a:r>
          </a:p>
        </p:txBody>
      </p:sp>
      <p:sp>
        <p:nvSpPr>
          <p:cNvPr id="4" name="TextBox 4"/>
          <p:cNvSpPr txBox="1"/>
          <p:nvPr/>
        </p:nvSpPr>
        <p:spPr>
          <a:xfrm>
            <a:off x="1028700" y="6045410"/>
            <a:ext cx="8115300" cy="3033138"/>
          </a:xfrm>
          <a:prstGeom prst="rect">
            <a:avLst/>
          </a:prstGeom>
        </p:spPr>
        <p:txBody>
          <a:bodyPr lIns="0" tIns="0" rIns="0" bIns="0" rtlCol="0" anchor="t">
            <a:spAutoFit/>
          </a:bodyPr>
          <a:lstStyle/>
          <a:p>
            <a:pPr algn="l">
              <a:lnSpc>
                <a:spcPts val="3359"/>
              </a:lnSpc>
            </a:pPr>
            <a:r>
              <a:rPr lang="en-US" sz="2400" dirty="0">
                <a:solidFill>
                  <a:srgbClr val="FDEBC6"/>
                </a:solidFill>
                <a:latin typeface="Space Mono"/>
                <a:ea typeface="Space Mono"/>
                <a:cs typeface="Space Mono"/>
                <a:sym typeface="Space Mono"/>
              </a:rPr>
              <a:t>When we look up at the night sky, we see stars and planets. But there's a whole fleet of human-made objects silently circling our planet. There are thousands of space satellites in orbit, and we use their data and services dozens of times every day, often without even knowing it.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52627"/>
        </a:solidFill>
        <a:effectLst/>
      </p:bgPr>
    </p:bg>
    <p:spTree>
      <p:nvGrpSpPr>
        <p:cNvPr id="1" name=""/>
        <p:cNvGrpSpPr/>
        <p:nvPr/>
      </p:nvGrpSpPr>
      <p:grpSpPr>
        <a:xfrm>
          <a:off x="0" y="0"/>
          <a:ext cx="0" cy="0"/>
          <a:chOff x="0" y="0"/>
          <a:chExt cx="0" cy="0"/>
        </a:xfrm>
      </p:grpSpPr>
      <p:sp>
        <p:nvSpPr>
          <p:cNvPr id="2" name="Freeform 2"/>
          <p:cNvSpPr/>
          <p:nvPr/>
        </p:nvSpPr>
        <p:spPr>
          <a:xfrm>
            <a:off x="10010841" y="1028700"/>
            <a:ext cx="10316914" cy="8229600"/>
          </a:xfrm>
          <a:custGeom>
            <a:avLst/>
            <a:gdLst/>
            <a:ahLst/>
            <a:cxnLst/>
            <a:rect l="l" t="t" r="r" b="b"/>
            <a:pathLst>
              <a:path w="10316914" h="8229600">
                <a:moveTo>
                  <a:pt x="0" y="0"/>
                </a:moveTo>
                <a:lnTo>
                  <a:pt x="10316914" y="0"/>
                </a:lnTo>
                <a:lnTo>
                  <a:pt x="10316914"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1774152"/>
            <a:ext cx="10606768" cy="3087692"/>
          </a:xfrm>
          <a:prstGeom prst="rect">
            <a:avLst/>
          </a:prstGeom>
        </p:spPr>
        <p:txBody>
          <a:bodyPr lIns="0" tIns="0" rIns="0" bIns="0" rtlCol="0" anchor="t">
            <a:spAutoFit/>
          </a:bodyPr>
          <a:lstStyle/>
          <a:p>
            <a:pPr algn="l">
              <a:lnSpc>
                <a:spcPts val="12110"/>
              </a:lnSpc>
            </a:pPr>
            <a:r>
              <a:rPr lang="en-US" sz="10350" b="1">
                <a:solidFill>
                  <a:srgbClr val="56CCB2"/>
                </a:solidFill>
                <a:latin typeface="Cosmic Octo Bold"/>
                <a:ea typeface="Cosmic Octo Bold"/>
                <a:cs typeface="Cosmic Octo Bold"/>
                <a:sym typeface="Cosmic Octo Bold"/>
              </a:rPr>
              <a:t>What is a Satellite?</a:t>
            </a:r>
          </a:p>
        </p:txBody>
      </p:sp>
      <p:sp>
        <p:nvSpPr>
          <p:cNvPr id="4" name="TextBox 4"/>
          <p:cNvSpPr txBox="1"/>
          <p:nvPr/>
        </p:nvSpPr>
        <p:spPr>
          <a:xfrm>
            <a:off x="1028700" y="5192433"/>
            <a:ext cx="8115300" cy="3339465"/>
          </a:xfrm>
          <a:prstGeom prst="rect">
            <a:avLst/>
          </a:prstGeom>
        </p:spPr>
        <p:txBody>
          <a:bodyPr lIns="0" tIns="0" rIns="0" bIns="0" rtlCol="0" anchor="t">
            <a:spAutoFit/>
          </a:bodyPr>
          <a:lstStyle/>
          <a:p>
            <a:pPr algn="l">
              <a:lnSpc>
                <a:spcPts val="3359"/>
              </a:lnSpc>
            </a:pPr>
            <a:r>
              <a:rPr lang="en-US" sz="2400">
                <a:solidFill>
                  <a:srgbClr val="FDEBC6"/>
                </a:solidFill>
                <a:latin typeface="Space Mono"/>
                <a:ea typeface="Space Mono"/>
                <a:cs typeface="Space Mono"/>
                <a:sym typeface="Space Mono"/>
              </a:rPr>
              <a:t>Simply put, a satellite is any object that orbits a larger object. The Moon is a natural satellite of Earth. A space satellite is a human-made machine launched into space to orbit Earth or another body. They are our "eyes and ears" in the sky, equipped with cameras, sensors, and transmitters.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52627"/>
        </a:solidFill>
        <a:effectLst/>
      </p:bgPr>
    </p:bg>
    <p:spTree>
      <p:nvGrpSpPr>
        <p:cNvPr id="1" name=""/>
        <p:cNvGrpSpPr/>
        <p:nvPr/>
      </p:nvGrpSpPr>
      <p:grpSpPr>
        <a:xfrm>
          <a:off x="0" y="0"/>
          <a:ext cx="0" cy="0"/>
          <a:chOff x="0" y="0"/>
          <a:chExt cx="0" cy="0"/>
        </a:xfrm>
      </p:grpSpPr>
      <p:sp>
        <p:nvSpPr>
          <p:cNvPr id="2" name="Freeform 2"/>
          <p:cNvSpPr/>
          <p:nvPr/>
        </p:nvSpPr>
        <p:spPr>
          <a:xfrm>
            <a:off x="3810945" y="6286291"/>
            <a:ext cx="10301253" cy="4570011"/>
          </a:xfrm>
          <a:custGeom>
            <a:avLst/>
            <a:gdLst/>
            <a:ahLst/>
            <a:cxnLst/>
            <a:rect l="l" t="t" r="r" b="b"/>
            <a:pathLst>
              <a:path w="10301253" h="4570011">
                <a:moveTo>
                  <a:pt x="0" y="0"/>
                </a:moveTo>
                <a:lnTo>
                  <a:pt x="10301253" y="0"/>
                </a:lnTo>
                <a:lnTo>
                  <a:pt x="10301253" y="4570011"/>
                </a:lnTo>
                <a:lnTo>
                  <a:pt x="0" y="45700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112198" y="6832126"/>
            <a:ext cx="4684721" cy="4852347"/>
          </a:xfrm>
          <a:custGeom>
            <a:avLst/>
            <a:gdLst/>
            <a:ahLst/>
            <a:cxnLst/>
            <a:rect l="l" t="t" r="r" b="b"/>
            <a:pathLst>
              <a:path w="4684721" h="4852347">
                <a:moveTo>
                  <a:pt x="0" y="0"/>
                </a:moveTo>
                <a:lnTo>
                  <a:pt x="4684721" y="0"/>
                </a:lnTo>
                <a:lnTo>
                  <a:pt x="4684721" y="4852348"/>
                </a:lnTo>
                <a:lnTo>
                  <a:pt x="0" y="48523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047750"/>
            <a:ext cx="16230600" cy="1319403"/>
          </a:xfrm>
          <a:prstGeom prst="rect">
            <a:avLst/>
          </a:prstGeom>
        </p:spPr>
        <p:txBody>
          <a:bodyPr lIns="0" tIns="0" rIns="0" bIns="0" rtlCol="0" anchor="t">
            <a:spAutoFit/>
          </a:bodyPr>
          <a:lstStyle/>
          <a:p>
            <a:pPr algn="ctr">
              <a:lnSpc>
                <a:spcPts val="10295"/>
              </a:lnSpc>
            </a:pPr>
            <a:r>
              <a:rPr lang="en-US" sz="8799" b="1">
                <a:solidFill>
                  <a:srgbClr val="56CCB2"/>
                </a:solidFill>
                <a:latin typeface="Cosmic Octo Bold"/>
                <a:ea typeface="Cosmic Octo Bold"/>
                <a:cs typeface="Cosmic Octo Bold"/>
                <a:sym typeface="Cosmic Octo Bold"/>
              </a:rPr>
              <a:t>The Satellite Family</a:t>
            </a:r>
          </a:p>
        </p:txBody>
      </p:sp>
      <p:sp>
        <p:nvSpPr>
          <p:cNvPr id="5" name="TextBox 5"/>
          <p:cNvSpPr txBox="1"/>
          <p:nvPr/>
        </p:nvSpPr>
        <p:spPr>
          <a:xfrm>
            <a:off x="3343388" y="2608240"/>
            <a:ext cx="11601224" cy="405765"/>
          </a:xfrm>
          <a:prstGeom prst="rect">
            <a:avLst/>
          </a:prstGeom>
        </p:spPr>
        <p:txBody>
          <a:bodyPr lIns="0" tIns="0" rIns="0" bIns="0" rtlCol="0" anchor="t">
            <a:spAutoFit/>
          </a:bodyPr>
          <a:lstStyle/>
          <a:p>
            <a:pPr algn="ctr">
              <a:lnSpc>
                <a:spcPts val="3359"/>
              </a:lnSpc>
            </a:pPr>
            <a:r>
              <a:rPr lang="en-US" sz="2400">
                <a:solidFill>
                  <a:srgbClr val="FDEBC6"/>
                </a:solidFill>
                <a:latin typeface="Space Mono"/>
                <a:ea typeface="Space Mono"/>
                <a:cs typeface="Space Mono"/>
                <a:sym typeface="Space Mono"/>
              </a:rPr>
              <a:t>Satellites are specialized. Let's meet the key types:</a:t>
            </a:r>
          </a:p>
        </p:txBody>
      </p:sp>
      <p:sp>
        <p:nvSpPr>
          <p:cNvPr id="6" name="TextBox 6"/>
          <p:cNvSpPr txBox="1"/>
          <p:nvPr/>
        </p:nvSpPr>
        <p:spPr>
          <a:xfrm>
            <a:off x="944277" y="5175676"/>
            <a:ext cx="3530135" cy="824865"/>
          </a:xfrm>
          <a:prstGeom prst="rect">
            <a:avLst/>
          </a:prstGeom>
        </p:spPr>
        <p:txBody>
          <a:bodyPr lIns="0" tIns="0" rIns="0" bIns="0" rtlCol="0" anchor="t">
            <a:spAutoFit/>
          </a:bodyPr>
          <a:lstStyle/>
          <a:p>
            <a:pPr algn="ctr">
              <a:lnSpc>
                <a:spcPts val="3359"/>
              </a:lnSpc>
            </a:pPr>
            <a:r>
              <a:rPr lang="en-US" sz="2400">
                <a:solidFill>
                  <a:srgbClr val="FDEBC6"/>
                </a:solidFill>
                <a:latin typeface="Space Mono"/>
                <a:ea typeface="Space Mono"/>
                <a:cs typeface="Space Mono"/>
                <a:sym typeface="Space Mono"/>
              </a:rPr>
              <a:t>The relay stations in the sky.</a:t>
            </a:r>
          </a:p>
        </p:txBody>
      </p:sp>
      <p:sp>
        <p:nvSpPr>
          <p:cNvPr id="7" name="TextBox 7"/>
          <p:cNvSpPr txBox="1"/>
          <p:nvPr/>
        </p:nvSpPr>
        <p:spPr>
          <a:xfrm>
            <a:off x="944277" y="3756134"/>
            <a:ext cx="3530135" cy="967105"/>
          </a:xfrm>
          <a:prstGeom prst="rect">
            <a:avLst/>
          </a:prstGeom>
        </p:spPr>
        <p:txBody>
          <a:bodyPr lIns="0" tIns="0" rIns="0" bIns="0" rtlCol="0" anchor="t">
            <a:spAutoFit/>
          </a:bodyPr>
          <a:lstStyle/>
          <a:p>
            <a:pPr algn="ctr">
              <a:lnSpc>
                <a:spcPts val="3919"/>
              </a:lnSpc>
            </a:pPr>
            <a:r>
              <a:rPr lang="en-US" sz="2799" b="1">
                <a:solidFill>
                  <a:srgbClr val="FDC965"/>
                </a:solidFill>
                <a:latin typeface="Space Mono Bold"/>
                <a:ea typeface="Space Mono Bold"/>
                <a:cs typeface="Space Mono Bold"/>
                <a:sym typeface="Space Mono Bold"/>
              </a:rPr>
              <a:t>COMMUNICATION SATELLITES</a:t>
            </a:r>
          </a:p>
        </p:txBody>
      </p:sp>
      <p:sp>
        <p:nvSpPr>
          <p:cNvPr id="8" name="TextBox 8"/>
          <p:cNvSpPr txBox="1"/>
          <p:nvPr/>
        </p:nvSpPr>
        <p:spPr>
          <a:xfrm>
            <a:off x="5167652" y="5175676"/>
            <a:ext cx="3530135" cy="824865"/>
          </a:xfrm>
          <a:prstGeom prst="rect">
            <a:avLst/>
          </a:prstGeom>
        </p:spPr>
        <p:txBody>
          <a:bodyPr lIns="0" tIns="0" rIns="0" bIns="0" rtlCol="0" anchor="t">
            <a:spAutoFit/>
          </a:bodyPr>
          <a:lstStyle/>
          <a:p>
            <a:pPr algn="ctr">
              <a:lnSpc>
                <a:spcPts val="3359"/>
              </a:lnSpc>
            </a:pPr>
            <a:r>
              <a:rPr lang="en-US" sz="2400">
                <a:solidFill>
                  <a:srgbClr val="FDEBC6"/>
                </a:solidFill>
                <a:latin typeface="Space Mono"/>
                <a:ea typeface="Space Mono"/>
                <a:cs typeface="Space Mono"/>
                <a:sym typeface="Space Mono"/>
              </a:rPr>
              <a:t>The planet's health monitors.</a:t>
            </a:r>
          </a:p>
        </p:txBody>
      </p:sp>
      <p:sp>
        <p:nvSpPr>
          <p:cNvPr id="9" name="TextBox 9"/>
          <p:cNvSpPr txBox="1"/>
          <p:nvPr/>
        </p:nvSpPr>
        <p:spPr>
          <a:xfrm>
            <a:off x="5167652" y="3475146"/>
            <a:ext cx="3530135" cy="1462405"/>
          </a:xfrm>
          <a:prstGeom prst="rect">
            <a:avLst/>
          </a:prstGeom>
        </p:spPr>
        <p:txBody>
          <a:bodyPr lIns="0" tIns="0" rIns="0" bIns="0" rtlCol="0" anchor="t">
            <a:spAutoFit/>
          </a:bodyPr>
          <a:lstStyle/>
          <a:p>
            <a:pPr algn="ctr">
              <a:lnSpc>
                <a:spcPts val="3919"/>
              </a:lnSpc>
            </a:pPr>
            <a:r>
              <a:rPr lang="en-US" sz="2799" b="1">
                <a:solidFill>
                  <a:srgbClr val="FDC965"/>
                </a:solidFill>
                <a:latin typeface="Space Mono Bold"/>
                <a:ea typeface="Space Mono Bold"/>
                <a:cs typeface="Space Mono Bold"/>
                <a:sym typeface="Space Mono Bold"/>
              </a:rPr>
              <a:t>EARTH OBSERVATION SATELLITES</a:t>
            </a:r>
          </a:p>
        </p:txBody>
      </p:sp>
      <p:sp>
        <p:nvSpPr>
          <p:cNvPr id="10" name="TextBox 10"/>
          <p:cNvSpPr txBox="1"/>
          <p:nvPr/>
        </p:nvSpPr>
        <p:spPr>
          <a:xfrm>
            <a:off x="9149340" y="5175676"/>
            <a:ext cx="4017677" cy="824865"/>
          </a:xfrm>
          <a:prstGeom prst="rect">
            <a:avLst/>
          </a:prstGeom>
        </p:spPr>
        <p:txBody>
          <a:bodyPr lIns="0" tIns="0" rIns="0" bIns="0" rtlCol="0" anchor="t">
            <a:spAutoFit/>
          </a:bodyPr>
          <a:lstStyle/>
          <a:p>
            <a:pPr algn="ctr">
              <a:lnSpc>
                <a:spcPts val="3359"/>
              </a:lnSpc>
            </a:pPr>
            <a:r>
              <a:rPr lang="en-US" sz="2400">
                <a:solidFill>
                  <a:srgbClr val="FDEBC6"/>
                </a:solidFill>
                <a:latin typeface="Space Mono"/>
                <a:ea typeface="Space Mono"/>
                <a:cs typeface="Space Mono"/>
                <a:sym typeface="Space Mono"/>
              </a:rPr>
              <a:t>The global positioning system.</a:t>
            </a:r>
          </a:p>
        </p:txBody>
      </p:sp>
      <p:sp>
        <p:nvSpPr>
          <p:cNvPr id="11" name="TextBox 11"/>
          <p:cNvSpPr txBox="1"/>
          <p:nvPr/>
        </p:nvSpPr>
        <p:spPr>
          <a:xfrm>
            <a:off x="9393111" y="3786614"/>
            <a:ext cx="3530135" cy="967105"/>
          </a:xfrm>
          <a:prstGeom prst="rect">
            <a:avLst/>
          </a:prstGeom>
        </p:spPr>
        <p:txBody>
          <a:bodyPr lIns="0" tIns="0" rIns="0" bIns="0" rtlCol="0" anchor="t">
            <a:spAutoFit/>
          </a:bodyPr>
          <a:lstStyle/>
          <a:p>
            <a:pPr algn="ctr">
              <a:lnSpc>
                <a:spcPts val="3919"/>
              </a:lnSpc>
            </a:pPr>
            <a:r>
              <a:rPr lang="en-US" sz="2799" b="1">
                <a:solidFill>
                  <a:srgbClr val="FDC965"/>
                </a:solidFill>
                <a:latin typeface="Space Mono Bold"/>
                <a:ea typeface="Space Mono Bold"/>
                <a:cs typeface="Space Mono Bold"/>
                <a:sym typeface="Space Mono Bold"/>
              </a:rPr>
              <a:t>NAVIGATION SATELLITES (GPS)</a:t>
            </a:r>
          </a:p>
        </p:txBody>
      </p:sp>
      <p:sp>
        <p:nvSpPr>
          <p:cNvPr id="12" name="TextBox 12"/>
          <p:cNvSpPr txBox="1"/>
          <p:nvPr/>
        </p:nvSpPr>
        <p:spPr>
          <a:xfrm>
            <a:off x="13618571" y="5175676"/>
            <a:ext cx="3725152" cy="824865"/>
          </a:xfrm>
          <a:prstGeom prst="rect">
            <a:avLst/>
          </a:prstGeom>
        </p:spPr>
        <p:txBody>
          <a:bodyPr lIns="0" tIns="0" rIns="0" bIns="0" rtlCol="0" anchor="t">
            <a:spAutoFit/>
          </a:bodyPr>
          <a:lstStyle/>
          <a:p>
            <a:pPr algn="ctr">
              <a:lnSpc>
                <a:spcPts val="3359"/>
              </a:lnSpc>
            </a:pPr>
            <a:r>
              <a:rPr lang="en-US" sz="2400">
                <a:solidFill>
                  <a:srgbClr val="FDEBC6"/>
                </a:solidFill>
                <a:latin typeface="Space Mono"/>
                <a:ea typeface="Space Mono"/>
                <a:cs typeface="Space Mono"/>
                <a:sym typeface="Space Mono"/>
              </a:rPr>
              <a:t>The cosmic detectives.</a:t>
            </a:r>
          </a:p>
        </p:txBody>
      </p:sp>
      <p:sp>
        <p:nvSpPr>
          <p:cNvPr id="13" name="TextBox 13"/>
          <p:cNvSpPr txBox="1"/>
          <p:nvPr/>
        </p:nvSpPr>
        <p:spPr>
          <a:xfrm>
            <a:off x="13618571" y="3786614"/>
            <a:ext cx="3530135" cy="967105"/>
          </a:xfrm>
          <a:prstGeom prst="rect">
            <a:avLst/>
          </a:prstGeom>
        </p:spPr>
        <p:txBody>
          <a:bodyPr lIns="0" tIns="0" rIns="0" bIns="0" rtlCol="0" anchor="t">
            <a:spAutoFit/>
          </a:bodyPr>
          <a:lstStyle/>
          <a:p>
            <a:pPr algn="ctr">
              <a:lnSpc>
                <a:spcPts val="3919"/>
              </a:lnSpc>
            </a:pPr>
            <a:r>
              <a:rPr lang="en-US" sz="2799" b="1">
                <a:solidFill>
                  <a:srgbClr val="FDC965"/>
                </a:solidFill>
                <a:latin typeface="Space Mono Bold"/>
                <a:ea typeface="Space Mono Bold"/>
                <a:cs typeface="Space Mono Bold"/>
                <a:sym typeface="Space Mono Bold"/>
              </a:rPr>
              <a:t>SCIENTIFIC SATELLITES</a:t>
            </a:r>
          </a:p>
        </p:txBody>
      </p:sp>
      <p:sp>
        <p:nvSpPr>
          <p:cNvPr id="14" name="Freeform 14"/>
          <p:cNvSpPr/>
          <p:nvPr/>
        </p:nvSpPr>
        <p:spPr>
          <a:xfrm flipH="1">
            <a:off x="-723150" y="6832126"/>
            <a:ext cx="4684721" cy="4852347"/>
          </a:xfrm>
          <a:custGeom>
            <a:avLst/>
            <a:gdLst/>
            <a:ahLst/>
            <a:cxnLst/>
            <a:rect l="l" t="t" r="r" b="b"/>
            <a:pathLst>
              <a:path w="4684721" h="4852347">
                <a:moveTo>
                  <a:pt x="4684720" y="0"/>
                </a:moveTo>
                <a:lnTo>
                  <a:pt x="0" y="0"/>
                </a:lnTo>
                <a:lnTo>
                  <a:pt x="0" y="4852348"/>
                </a:lnTo>
                <a:lnTo>
                  <a:pt x="4684720" y="4852348"/>
                </a:lnTo>
                <a:lnTo>
                  <a:pt x="468472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52627"/>
        </a:solidFill>
        <a:effectLst/>
      </p:bgPr>
    </p:bg>
    <p:spTree>
      <p:nvGrpSpPr>
        <p:cNvPr id="1" name=""/>
        <p:cNvGrpSpPr/>
        <p:nvPr/>
      </p:nvGrpSpPr>
      <p:grpSpPr>
        <a:xfrm>
          <a:off x="0" y="0"/>
          <a:ext cx="0" cy="0"/>
          <a:chOff x="0" y="0"/>
          <a:chExt cx="0" cy="0"/>
        </a:xfrm>
      </p:grpSpPr>
      <p:sp>
        <p:nvSpPr>
          <p:cNvPr id="2" name="TextBox 2"/>
          <p:cNvSpPr txBox="1"/>
          <p:nvPr/>
        </p:nvSpPr>
        <p:spPr>
          <a:xfrm>
            <a:off x="1028700" y="1038225"/>
            <a:ext cx="14677742" cy="3564255"/>
          </a:xfrm>
          <a:prstGeom prst="rect">
            <a:avLst/>
          </a:prstGeom>
        </p:spPr>
        <p:txBody>
          <a:bodyPr lIns="0" tIns="0" rIns="0" bIns="0" rtlCol="0" anchor="t">
            <a:spAutoFit/>
          </a:bodyPr>
          <a:lstStyle/>
          <a:p>
            <a:pPr algn="l">
              <a:lnSpc>
                <a:spcPts val="9360"/>
              </a:lnSpc>
            </a:pPr>
            <a:r>
              <a:rPr lang="en-US" sz="8000" b="1">
                <a:solidFill>
                  <a:srgbClr val="56CCB2"/>
                </a:solidFill>
                <a:latin typeface="Cosmic Octo Bold"/>
                <a:ea typeface="Cosmic Octo Bold"/>
                <a:cs typeface="Cosmic Octo Bold"/>
                <a:sym typeface="Cosmic Octo Bold"/>
              </a:rPr>
              <a:t>The Connectors: Communication Satellites</a:t>
            </a:r>
          </a:p>
        </p:txBody>
      </p:sp>
      <p:sp>
        <p:nvSpPr>
          <p:cNvPr id="3" name="TextBox 3"/>
          <p:cNvSpPr txBox="1"/>
          <p:nvPr/>
        </p:nvSpPr>
        <p:spPr>
          <a:xfrm>
            <a:off x="1028700" y="4875309"/>
            <a:ext cx="8115300" cy="824865"/>
          </a:xfrm>
          <a:prstGeom prst="rect">
            <a:avLst/>
          </a:prstGeom>
        </p:spPr>
        <p:txBody>
          <a:bodyPr lIns="0" tIns="0" rIns="0" bIns="0" rtlCol="0" anchor="t">
            <a:spAutoFit/>
          </a:bodyPr>
          <a:lstStyle/>
          <a:p>
            <a:pPr algn="l">
              <a:lnSpc>
                <a:spcPts val="3359"/>
              </a:lnSpc>
            </a:pPr>
            <a:r>
              <a:rPr lang="en-US" sz="2400">
                <a:solidFill>
                  <a:srgbClr val="FDEBC6"/>
                </a:solidFill>
                <a:latin typeface="Space Mono"/>
                <a:ea typeface="Space Mono"/>
                <a:cs typeface="Space Mono"/>
                <a:sym typeface="Space Mono"/>
              </a:rPr>
              <a:t>These satellites are essential for global connectivity.</a:t>
            </a:r>
          </a:p>
        </p:txBody>
      </p:sp>
      <p:sp>
        <p:nvSpPr>
          <p:cNvPr id="4" name="TextBox 4"/>
          <p:cNvSpPr txBox="1"/>
          <p:nvPr/>
        </p:nvSpPr>
        <p:spPr>
          <a:xfrm>
            <a:off x="1028700" y="6004974"/>
            <a:ext cx="8115300" cy="292036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DEBC6"/>
                </a:solidFill>
                <a:latin typeface="Space Mono"/>
                <a:ea typeface="Space Mono"/>
                <a:cs typeface="Space Mono"/>
                <a:sym typeface="Space Mono"/>
              </a:rPr>
              <a:t>What they do: Receive, amplify, and retransmit signals.</a:t>
            </a:r>
          </a:p>
          <a:p>
            <a:pPr marL="518160" lvl="1" indent="-259080" algn="l">
              <a:lnSpc>
                <a:spcPts val="3359"/>
              </a:lnSpc>
              <a:buFont typeface="Arial"/>
              <a:buChar char="•"/>
            </a:pPr>
            <a:r>
              <a:rPr lang="en-US" sz="2400">
                <a:solidFill>
                  <a:srgbClr val="FDEBC6"/>
                </a:solidFill>
                <a:latin typeface="Space Mono"/>
                <a:ea typeface="Space Mono"/>
                <a:cs typeface="Space Mono"/>
                <a:sym typeface="Space Mono"/>
              </a:rPr>
              <a:t>Applications: Live TV broadcasting, international phone calls, satellite radio, and providing internet access to remote and rural areas.</a:t>
            </a:r>
          </a:p>
          <a:p>
            <a:pPr algn="l">
              <a:lnSpc>
                <a:spcPts val="3359"/>
              </a:lnSpc>
            </a:pPr>
            <a:endParaRPr lang="en-US" sz="2400">
              <a:solidFill>
                <a:srgbClr val="FDEBC6"/>
              </a:solidFill>
              <a:latin typeface="Space Mono"/>
              <a:ea typeface="Space Mono"/>
              <a:cs typeface="Space Mono"/>
              <a:sym typeface="Space Mono"/>
            </a:endParaRPr>
          </a:p>
        </p:txBody>
      </p:sp>
      <p:sp>
        <p:nvSpPr>
          <p:cNvPr id="5" name="Freeform 5"/>
          <p:cNvSpPr/>
          <p:nvPr/>
        </p:nvSpPr>
        <p:spPr>
          <a:xfrm rot="-2407221">
            <a:off x="8132858" y="2638401"/>
            <a:ext cx="12051100" cy="5346306"/>
          </a:xfrm>
          <a:custGeom>
            <a:avLst/>
            <a:gdLst/>
            <a:ahLst/>
            <a:cxnLst/>
            <a:rect l="l" t="t" r="r" b="b"/>
            <a:pathLst>
              <a:path w="12051100" h="5346306">
                <a:moveTo>
                  <a:pt x="0" y="0"/>
                </a:moveTo>
                <a:lnTo>
                  <a:pt x="12051100" y="0"/>
                </a:lnTo>
                <a:lnTo>
                  <a:pt x="12051100" y="5346306"/>
                </a:lnTo>
                <a:lnTo>
                  <a:pt x="0" y="5346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52627"/>
        </a:solidFill>
        <a:effectLst/>
      </p:bgPr>
    </p:bg>
    <p:spTree>
      <p:nvGrpSpPr>
        <p:cNvPr id="1" name=""/>
        <p:cNvGrpSpPr/>
        <p:nvPr/>
      </p:nvGrpSpPr>
      <p:grpSpPr>
        <a:xfrm>
          <a:off x="0" y="0"/>
          <a:ext cx="0" cy="0"/>
          <a:chOff x="0" y="0"/>
          <a:chExt cx="0" cy="0"/>
        </a:xfrm>
      </p:grpSpPr>
      <p:sp>
        <p:nvSpPr>
          <p:cNvPr id="2" name="Freeform 2"/>
          <p:cNvSpPr/>
          <p:nvPr/>
        </p:nvSpPr>
        <p:spPr>
          <a:xfrm>
            <a:off x="9144000" y="2499012"/>
            <a:ext cx="10669022" cy="8510470"/>
          </a:xfrm>
          <a:custGeom>
            <a:avLst/>
            <a:gdLst/>
            <a:ahLst/>
            <a:cxnLst/>
            <a:rect l="l" t="t" r="r" b="b"/>
            <a:pathLst>
              <a:path w="10669022" h="8510470">
                <a:moveTo>
                  <a:pt x="0" y="0"/>
                </a:moveTo>
                <a:lnTo>
                  <a:pt x="10669022" y="0"/>
                </a:lnTo>
                <a:lnTo>
                  <a:pt x="10669022" y="8510469"/>
                </a:lnTo>
                <a:lnTo>
                  <a:pt x="0" y="85104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1038225"/>
            <a:ext cx="14677742" cy="3564255"/>
          </a:xfrm>
          <a:prstGeom prst="rect">
            <a:avLst/>
          </a:prstGeom>
        </p:spPr>
        <p:txBody>
          <a:bodyPr lIns="0" tIns="0" rIns="0" bIns="0" rtlCol="0" anchor="t">
            <a:spAutoFit/>
          </a:bodyPr>
          <a:lstStyle/>
          <a:p>
            <a:pPr algn="l">
              <a:lnSpc>
                <a:spcPts val="9360"/>
              </a:lnSpc>
            </a:pPr>
            <a:r>
              <a:rPr lang="en-US" sz="8000" b="1">
                <a:solidFill>
                  <a:srgbClr val="56CCB2"/>
                </a:solidFill>
                <a:latin typeface="Cosmic Octo Bold"/>
                <a:ea typeface="Cosmic Octo Bold"/>
                <a:cs typeface="Cosmic Octo Bold"/>
                <a:sym typeface="Cosmic Octo Bold"/>
              </a:rPr>
              <a:t>The Watchers: </a:t>
            </a:r>
          </a:p>
          <a:p>
            <a:pPr algn="l">
              <a:lnSpc>
                <a:spcPts val="9360"/>
              </a:lnSpc>
            </a:pPr>
            <a:r>
              <a:rPr lang="en-US" sz="8000" b="1">
                <a:solidFill>
                  <a:srgbClr val="56CCB2"/>
                </a:solidFill>
                <a:latin typeface="Cosmic Octo Bold"/>
                <a:ea typeface="Cosmic Octo Bold"/>
                <a:cs typeface="Cosmic Octo Bold"/>
                <a:sym typeface="Cosmic Octo Bold"/>
              </a:rPr>
              <a:t>Earth Observation Satellites</a:t>
            </a:r>
          </a:p>
        </p:txBody>
      </p:sp>
      <p:sp>
        <p:nvSpPr>
          <p:cNvPr id="4" name="TextBox 4"/>
          <p:cNvSpPr txBox="1"/>
          <p:nvPr/>
        </p:nvSpPr>
        <p:spPr>
          <a:xfrm>
            <a:off x="1028700" y="4875309"/>
            <a:ext cx="8115300" cy="824865"/>
          </a:xfrm>
          <a:prstGeom prst="rect">
            <a:avLst/>
          </a:prstGeom>
        </p:spPr>
        <p:txBody>
          <a:bodyPr lIns="0" tIns="0" rIns="0" bIns="0" rtlCol="0" anchor="t">
            <a:spAutoFit/>
          </a:bodyPr>
          <a:lstStyle/>
          <a:p>
            <a:pPr algn="l">
              <a:lnSpc>
                <a:spcPts val="3359"/>
              </a:lnSpc>
            </a:pPr>
            <a:r>
              <a:rPr lang="en-US" sz="2400">
                <a:solidFill>
                  <a:srgbClr val="FDEBC6"/>
                </a:solidFill>
                <a:latin typeface="Space Mono"/>
                <a:ea typeface="Space Mono"/>
                <a:cs typeface="Space Mono"/>
                <a:sym typeface="Space Mono"/>
              </a:rPr>
              <a:t>These satellites keep a constant watch on our planet.</a:t>
            </a:r>
          </a:p>
        </p:txBody>
      </p:sp>
      <p:sp>
        <p:nvSpPr>
          <p:cNvPr id="5" name="TextBox 5"/>
          <p:cNvSpPr txBox="1"/>
          <p:nvPr/>
        </p:nvSpPr>
        <p:spPr>
          <a:xfrm>
            <a:off x="1028700" y="6004974"/>
            <a:ext cx="8115300" cy="333946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DEBC6"/>
                </a:solidFill>
                <a:latin typeface="Space Mono"/>
                <a:ea typeface="Space Mono"/>
                <a:cs typeface="Space Mono"/>
                <a:sym typeface="Space Mono"/>
              </a:rPr>
              <a:t>What they do: Monitor weather patterns, track environmental changes, and map terrain.</a:t>
            </a:r>
          </a:p>
          <a:p>
            <a:pPr marL="518160" lvl="1" indent="-259080" algn="l">
              <a:lnSpc>
                <a:spcPts val="3359"/>
              </a:lnSpc>
              <a:buFont typeface="Arial"/>
              <a:buChar char="•"/>
            </a:pPr>
            <a:r>
              <a:rPr lang="en-US" sz="2400">
                <a:solidFill>
                  <a:srgbClr val="FDEBC6"/>
                </a:solidFill>
                <a:latin typeface="Space Mono"/>
                <a:ea typeface="Space Mono"/>
                <a:cs typeface="Space Mono"/>
                <a:sym typeface="Space Mono"/>
              </a:rPr>
              <a:t>Applications: Weather forecasting, disaster management (tracking hurricanes, wildfires), agricultural monitoring, and urban planning.</a:t>
            </a:r>
          </a:p>
          <a:p>
            <a:pPr algn="l">
              <a:lnSpc>
                <a:spcPts val="3359"/>
              </a:lnSpc>
            </a:pPr>
            <a:endParaRPr lang="en-US" sz="2400">
              <a:solidFill>
                <a:srgbClr val="FDEBC6"/>
              </a:solidFill>
              <a:latin typeface="Space Mono"/>
              <a:ea typeface="Space Mono"/>
              <a:cs typeface="Space Mono"/>
              <a:sym typeface="Space Mon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52627"/>
        </a:solidFill>
        <a:effectLst/>
      </p:bgPr>
    </p:bg>
    <p:spTree>
      <p:nvGrpSpPr>
        <p:cNvPr id="1" name=""/>
        <p:cNvGrpSpPr/>
        <p:nvPr/>
      </p:nvGrpSpPr>
      <p:grpSpPr>
        <a:xfrm>
          <a:off x="0" y="0"/>
          <a:ext cx="0" cy="0"/>
          <a:chOff x="0" y="0"/>
          <a:chExt cx="0" cy="0"/>
        </a:xfrm>
      </p:grpSpPr>
      <p:sp>
        <p:nvSpPr>
          <p:cNvPr id="2" name="Freeform 2"/>
          <p:cNvSpPr/>
          <p:nvPr/>
        </p:nvSpPr>
        <p:spPr>
          <a:xfrm rot="1837528">
            <a:off x="11473384" y="3289395"/>
            <a:ext cx="4667029" cy="8021456"/>
          </a:xfrm>
          <a:custGeom>
            <a:avLst/>
            <a:gdLst/>
            <a:ahLst/>
            <a:cxnLst/>
            <a:rect l="l" t="t" r="r" b="b"/>
            <a:pathLst>
              <a:path w="4667029" h="8021456">
                <a:moveTo>
                  <a:pt x="0" y="0"/>
                </a:moveTo>
                <a:lnTo>
                  <a:pt x="4667029" y="0"/>
                </a:lnTo>
                <a:lnTo>
                  <a:pt x="4667029" y="8021456"/>
                </a:lnTo>
                <a:lnTo>
                  <a:pt x="0" y="8021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1038225"/>
            <a:ext cx="14677742" cy="2383155"/>
          </a:xfrm>
          <a:prstGeom prst="rect">
            <a:avLst/>
          </a:prstGeom>
        </p:spPr>
        <p:txBody>
          <a:bodyPr lIns="0" tIns="0" rIns="0" bIns="0" rtlCol="0" anchor="t">
            <a:spAutoFit/>
          </a:bodyPr>
          <a:lstStyle/>
          <a:p>
            <a:pPr algn="l">
              <a:lnSpc>
                <a:spcPts val="9360"/>
              </a:lnSpc>
            </a:pPr>
            <a:r>
              <a:rPr lang="en-US" sz="8000" b="1">
                <a:solidFill>
                  <a:srgbClr val="56CCB2"/>
                </a:solidFill>
                <a:latin typeface="Cosmic Octo Bold"/>
                <a:ea typeface="Cosmic Octo Bold"/>
                <a:cs typeface="Cosmic Octo Bold"/>
                <a:sym typeface="Cosmic Octo Bold"/>
              </a:rPr>
              <a:t>The Guides: Navigation Satellites (GPS)</a:t>
            </a:r>
          </a:p>
        </p:txBody>
      </p:sp>
      <p:sp>
        <p:nvSpPr>
          <p:cNvPr id="4" name="TextBox 4"/>
          <p:cNvSpPr txBox="1"/>
          <p:nvPr/>
        </p:nvSpPr>
        <p:spPr>
          <a:xfrm>
            <a:off x="1028700" y="3899535"/>
            <a:ext cx="10357992" cy="1243965"/>
          </a:xfrm>
          <a:prstGeom prst="rect">
            <a:avLst/>
          </a:prstGeom>
        </p:spPr>
        <p:txBody>
          <a:bodyPr lIns="0" tIns="0" rIns="0" bIns="0" rtlCol="0" anchor="t">
            <a:spAutoFit/>
          </a:bodyPr>
          <a:lstStyle/>
          <a:p>
            <a:pPr algn="l">
              <a:lnSpc>
                <a:spcPts val="3359"/>
              </a:lnSpc>
            </a:pPr>
            <a:r>
              <a:rPr lang="en-US" sz="2400">
                <a:solidFill>
                  <a:srgbClr val="FDEBC6"/>
                </a:solidFill>
                <a:latin typeface="Space Mono"/>
                <a:ea typeface="Space Mono"/>
                <a:cs typeface="Space Mono"/>
                <a:sym typeface="Space Mono"/>
              </a:rPr>
              <a:t>The Global Positioning System (GPS) is a constellation of satellites that tells you exactly where you are.</a:t>
            </a:r>
          </a:p>
          <a:p>
            <a:pPr algn="l">
              <a:lnSpc>
                <a:spcPts val="3359"/>
              </a:lnSpc>
            </a:pPr>
            <a:endParaRPr lang="en-US" sz="2400">
              <a:solidFill>
                <a:srgbClr val="FDEBC6"/>
              </a:solidFill>
              <a:latin typeface="Space Mono"/>
              <a:ea typeface="Space Mono"/>
              <a:cs typeface="Space Mono"/>
              <a:sym typeface="Space Mono"/>
            </a:endParaRPr>
          </a:p>
        </p:txBody>
      </p:sp>
      <p:sp>
        <p:nvSpPr>
          <p:cNvPr id="5" name="TextBox 5"/>
          <p:cNvSpPr txBox="1"/>
          <p:nvPr/>
        </p:nvSpPr>
        <p:spPr>
          <a:xfrm>
            <a:off x="1028700" y="5095875"/>
            <a:ext cx="8115300" cy="333946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DEBC6"/>
                </a:solidFill>
                <a:latin typeface="Space Mono"/>
                <a:ea typeface="Space Mono"/>
                <a:cs typeface="Space Mono"/>
                <a:sym typeface="Space Mono"/>
              </a:rPr>
              <a:t>How it works: Your phone or car receiver calculates its position by timing signals from multiple satellites.</a:t>
            </a:r>
          </a:p>
          <a:p>
            <a:pPr marL="518160" lvl="1" indent="-259080" algn="l">
              <a:lnSpc>
                <a:spcPts val="3359"/>
              </a:lnSpc>
              <a:buFont typeface="Arial"/>
              <a:buChar char="•"/>
            </a:pPr>
            <a:r>
              <a:rPr lang="en-US" sz="2400">
                <a:solidFill>
                  <a:srgbClr val="FDEBC6"/>
                </a:solidFill>
                <a:latin typeface="Space Mono"/>
                <a:ea typeface="Space Mono"/>
                <a:cs typeface="Space Mono"/>
                <a:sym typeface="Space Mono"/>
              </a:rPr>
              <a:t>Applications: Turn-by-turn navigation, aircraft and ship routing, precision farming, and location services on every smartphone.</a:t>
            </a:r>
          </a:p>
          <a:p>
            <a:pPr algn="l">
              <a:lnSpc>
                <a:spcPts val="3359"/>
              </a:lnSpc>
            </a:pPr>
            <a:endParaRPr lang="en-US" sz="2400">
              <a:solidFill>
                <a:srgbClr val="FDEBC6"/>
              </a:solidFill>
              <a:latin typeface="Space Mono"/>
              <a:ea typeface="Space Mono"/>
              <a:cs typeface="Space Mono"/>
              <a:sym typeface="Space Mon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52627"/>
        </a:solidFill>
        <a:effectLst/>
      </p:bgPr>
    </p:bg>
    <p:spTree>
      <p:nvGrpSpPr>
        <p:cNvPr id="1" name=""/>
        <p:cNvGrpSpPr/>
        <p:nvPr/>
      </p:nvGrpSpPr>
      <p:grpSpPr>
        <a:xfrm>
          <a:off x="0" y="0"/>
          <a:ext cx="0" cy="0"/>
          <a:chOff x="0" y="0"/>
          <a:chExt cx="0" cy="0"/>
        </a:xfrm>
      </p:grpSpPr>
      <p:sp>
        <p:nvSpPr>
          <p:cNvPr id="2" name="Freeform 2"/>
          <p:cNvSpPr/>
          <p:nvPr/>
        </p:nvSpPr>
        <p:spPr>
          <a:xfrm>
            <a:off x="9633996" y="5143500"/>
            <a:ext cx="10880481" cy="5143500"/>
          </a:xfrm>
          <a:custGeom>
            <a:avLst/>
            <a:gdLst/>
            <a:ahLst/>
            <a:cxnLst/>
            <a:rect l="l" t="t" r="r" b="b"/>
            <a:pathLst>
              <a:path w="10880481" h="5143500">
                <a:moveTo>
                  <a:pt x="0" y="0"/>
                </a:moveTo>
                <a:lnTo>
                  <a:pt x="10880480" y="0"/>
                </a:lnTo>
                <a:lnTo>
                  <a:pt x="1088048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1038225"/>
            <a:ext cx="16230600" cy="2383155"/>
          </a:xfrm>
          <a:prstGeom prst="rect">
            <a:avLst/>
          </a:prstGeom>
        </p:spPr>
        <p:txBody>
          <a:bodyPr lIns="0" tIns="0" rIns="0" bIns="0" rtlCol="0" anchor="t">
            <a:spAutoFit/>
          </a:bodyPr>
          <a:lstStyle/>
          <a:p>
            <a:pPr algn="l">
              <a:lnSpc>
                <a:spcPts val="9360"/>
              </a:lnSpc>
            </a:pPr>
            <a:r>
              <a:rPr lang="en-US" sz="8000" b="1">
                <a:solidFill>
                  <a:srgbClr val="FDC965"/>
                </a:solidFill>
                <a:latin typeface="Cosmic Octo Bold"/>
                <a:ea typeface="Cosmic Octo Bold"/>
                <a:cs typeface="Cosmic Octo Bold"/>
                <a:sym typeface="Cosmic Octo Bold"/>
              </a:rPr>
              <a:t>The Explorers: Scientific Satellites</a:t>
            </a:r>
          </a:p>
        </p:txBody>
      </p:sp>
      <p:sp>
        <p:nvSpPr>
          <p:cNvPr id="4" name="TextBox 4"/>
          <p:cNvSpPr txBox="1"/>
          <p:nvPr/>
        </p:nvSpPr>
        <p:spPr>
          <a:xfrm>
            <a:off x="1028700" y="3899535"/>
            <a:ext cx="11479339" cy="824865"/>
          </a:xfrm>
          <a:prstGeom prst="rect">
            <a:avLst/>
          </a:prstGeom>
        </p:spPr>
        <p:txBody>
          <a:bodyPr lIns="0" tIns="0" rIns="0" bIns="0" rtlCol="0" anchor="t">
            <a:spAutoFit/>
          </a:bodyPr>
          <a:lstStyle/>
          <a:p>
            <a:pPr algn="l">
              <a:lnSpc>
                <a:spcPts val="3359"/>
              </a:lnSpc>
            </a:pPr>
            <a:r>
              <a:rPr lang="en-US" sz="2400">
                <a:solidFill>
                  <a:srgbClr val="FDEBC6"/>
                </a:solidFill>
                <a:latin typeface="Space Mono"/>
                <a:ea typeface="Space Mono"/>
                <a:cs typeface="Space Mono"/>
                <a:sym typeface="Space Mono"/>
              </a:rPr>
              <a:t>These satellites look outward to unravel the mysteries of the universe or look back at Earth for scientific study.</a:t>
            </a:r>
          </a:p>
        </p:txBody>
      </p:sp>
      <p:sp>
        <p:nvSpPr>
          <p:cNvPr id="5" name="TextBox 5"/>
          <p:cNvSpPr txBox="1"/>
          <p:nvPr/>
        </p:nvSpPr>
        <p:spPr>
          <a:xfrm>
            <a:off x="1028700" y="5095875"/>
            <a:ext cx="8115300" cy="459676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DEBC6"/>
                </a:solidFill>
                <a:latin typeface="Space Mono"/>
                <a:ea typeface="Space Mono"/>
                <a:cs typeface="Space Mono"/>
                <a:sym typeface="Space Mono"/>
              </a:rPr>
              <a:t>What they do: Study cosmic phenomena, other planets, and fundamental physics.</a:t>
            </a:r>
          </a:p>
          <a:p>
            <a:pPr marL="518160" lvl="1" indent="-259080" algn="l">
              <a:lnSpc>
                <a:spcPts val="3359"/>
              </a:lnSpc>
              <a:buFont typeface="Arial"/>
              <a:buChar char="•"/>
            </a:pPr>
            <a:r>
              <a:rPr lang="en-US" sz="2400">
                <a:solidFill>
                  <a:srgbClr val="FDEBC6"/>
                </a:solidFill>
                <a:latin typeface="Space Mono"/>
                <a:ea typeface="Space Mono"/>
                <a:cs typeface="Space Mono"/>
                <a:sym typeface="Space Mono"/>
              </a:rPr>
              <a:t>Example: The Hubble and James Webb Space Telescopes study redshifted spectrum from distant galaxies to understand the expansion of the universe. Closer to home, scientific data is crucial for missions like the Mars rover, which relies on satellites orbiting Mars to relay its data back to Earth.</a:t>
            </a:r>
          </a:p>
          <a:p>
            <a:pPr algn="l">
              <a:lnSpc>
                <a:spcPts val="3359"/>
              </a:lnSpc>
            </a:pPr>
            <a:endParaRPr lang="en-US" sz="2400">
              <a:solidFill>
                <a:srgbClr val="FDEBC6"/>
              </a:solidFill>
              <a:latin typeface="Space Mono"/>
              <a:ea typeface="Space Mono"/>
              <a:cs typeface="Space Mono"/>
              <a:sym typeface="Space Mon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52627"/>
        </a:solidFill>
        <a:effectLst/>
      </p:bgPr>
    </p:bg>
    <p:spTree>
      <p:nvGrpSpPr>
        <p:cNvPr id="1" name=""/>
        <p:cNvGrpSpPr/>
        <p:nvPr/>
      </p:nvGrpSpPr>
      <p:grpSpPr>
        <a:xfrm>
          <a:off x="0" y="0"/>
          <a:ext cx="0" cy="0"/>
          <a:chOff x="0" y="0"/>
          <a:chExt cx="0" cy="0"/>
        </a:xfrm>
      </p:grpSpPr>
      <p:sp>
        <p:nvSpPr>
          <p:cNvPr id="2" name="Freeform 2"/>
          <p:cNvSpPr/>
          <p:nvPr/>
        </p:nvSpPr>
        <p:spPr>
          <a:xfrm>
            <a:off x="9144000" y="5667375"/>
            <a:ext cx="5970270" cy="5970270"/>
          </a:xfrm>
          <a:custGeom>
            <a:avLst/>
            <a:gdLst/>
            <a:ahLst/>
            <a:cxnLst/>
            <a:rect l="l" t="t" r="r" b="b"/>
            <a:pathLst>
              <a:path w="5970270" h="5970270">
                <a:moveTo>
                  <a:pt x="0" y="0"/>
                </a:moveTo>
                <a:lnTo>
                  <a:pt x="5970270" y="0"/>
                </a:lnTo>
                <a:lnTo>
                  <a:pt x="5970270" y="5970270"/>
                </a:lnTo>
                <a:lnTo>
                  <a:pt x="0" y="59702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456474" y="477020"/>
            <a:ext cx="5850062" cy="4666480"/>
          </a:xfrm>
          <a:custGeom>
            <a:avLst/>
            <a:gdLst/>
            <a:ahLst/>
            <a:cxnLst/>
            <a:rect l="l" t="t" r="r" b="b"/>
            <a:pathLst>
              <a:path w="5850062" h="4666480">
                <a:moveTo>
                  <a:pt x="0" y="0"/>
                </a:moveTo>
                <a:lnTo>
                  <a:pt x="5850061" y="0"/>
                </a:lnTo>
                <a:lnTo>
                  <a:pt x="5850061" y="4666480"/>
                </a:lnTo>
                <a:lnTo>
                  <a:pt x="0" y="4666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038225"/>
            <a:ext cx="12086494" cy="2383155"/>
          </a:xfrm>
          <a:prstGeom prst="rect">
            <a:avLst/>
          </a:prstGeom>
        </p:spPr>
        <p:txBody>
          <a:bodyPr lIns="0" tIns="0" rIns="0" bIns="0" rtlCol="0" anchor="t">
            <a:spAutoFit/>
          </a:bodyPr>
          <a:lstStyle/>
          <a:p>
            <a:pPr algn="l">
              <a:lnSpc>
                <a:spcPts val="9360"/>
              </a:lnSpc>
            </a:pPr>
            <a:r>
              <a:rPr lang="en-US" sz="8000" b="1">
                <a:solidFill>
                  <a:srgbClr val="FDC965"/>
                </a:solidFill>
                <a:latin typeface="Cosmic Octo Bold"/>
                <a:ea typeface="Cosmic Octo Bold"/>
                <a:cs typeface="Cosmic Octo Bold"/>
                <a:sym typeface="Cosmic Octo Bold"/>
              </a:rPr>
              <a:t>A Day Powered by Satellites</a:t>
            </a:r>
          </a:p>
        </p:txBody>
      </p:sp>
      <p:sp>
        <p:nvSpPr>
          <p:cNvPr id="5" name="TextBox 5"/>
          <p:cNvSpPr txBox="1"/>
          <p:nvPr/>
        </p:nvSpPr>
        <p:spPr>
          <a:xfrm>
            <a:off x="1028700" y="3899535"/>
            <a:ext cx="11479339" cy="405765"/>
          </a:xfrm>
          <a:prstGeom prst="rect">
            <a:avLst/>
          </a:prstGeom>
        </p:spPr>
        <p:txBody>
          <a:bodyPr lIns="0" tIns="0" rIns="0" bIns="0" rtlCol="0" anchor="t">
            <a:spAutoFit/>
          </a:bodyPr>
          <a:lstStyle/>
          <a:p>
            <a:pPr algn="l">
              <a:lnSpc>
                <a:spcPts val="3359"/>
              </a:lnSpc>
            </a:pPr>
            <a:r>
              <a:rPr lang="en-US" sz="2400">
                <a:solidFill>
                  <a:srgbClr val="FDEBC6"/>
                </a:solidFill>
                <a:latin typeface="Space Mono"/>
                <a:ea typeface="Space Mono"/>
                <a:cs typeface="Space Mono"/>
                <a:sym typeface="Space Mono"/>
              </a:rPr>
              <a:t>Let's imagine a typical day:</a:t>
            </a:r>
          </a:p>
        </p:txBody>
      </p:sp>
      <p:sp>
        <p:nvSpPr>
          <p:cNvPr id="6" name="TextBox 6"/>
          <p:cNvSpPr txBox="1"/>
          <p:nvPr/>
        </p:nvSpPr>
        <p:spPr>
          <a:xfrm>
            <a:off x="1028700" y="4661535"/>
            <a:ext cx="8115300" cy="375856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DEBC6"/>
                </a:solidFill>
                <a:latin typeface="Space Mono"/>
                <a:ea typeface="Space Mono"/>
                <a:cs typeface="Space Mono"/>
                <a:sym typeface="Space Mono"/>
              </a:rPr>
              <a:t>Morning: Check the weather forecast on your phone (Earth Observation).</a:t>
            </a:r>
          </a:p>
          <a:p>
            <a:pPr marL="518160" lvl="1" indent="-259080" algn="l">
              <a:lnSpc>
                <a:spcPts val="3359"/>
              </a:lnSpc>
              <a:buFont typeface="Arial"/>
              <a:buChar char="•"/>
            </a:pPr>
            <a:r>
              <a:rPr lang="en-US" sz="2400">
                <a:solidFill>
                  <a:srgbClr val="FDEBC6"/>
                </a:solidFill>
                <a:latin typeface="Space Mono"/>
                <a:ea typeface="Space Mono"/>
                <a:cs typeface="Space Mono"/>
                <a:sym typeface="Space Mono"/>
              </a:rPr>
              <a:t>Commute: Use GPS for traffic navigation (Navigation).</a:t>
            </a:r>
          </a:p>
          <a:p>
            <a:pPr marL="518160" lvl="1" indent="-259080" algn="l">
              <a:lnSpc>
                <a:spcPts val="3359"/>
              </a:lnSpc>
              <a:buFont typeface="Arial"/>
              <a:buChar char="•"/>
            </a:pPr>
            <a:r>
              <a:rPr lang="en-US" sz="2400">
                <a:solidFill>
                  <a:srgbClr val="FDEBC6"/>
                </a:solidFill>
                <a:latin typeface="Space Mono"/>
                <a:ea typeface="Space Mono"/>
                <a:cs typeface="Space Mono"/>
                <a:sym typeface="Space Mono"/>
              </a:rPr>
              <a:t>Evening: Watch a live international news broadcast (Communication) or use a mapping app to find a restaurant (Navigation).</a:t>
            </a:r>
          </a:p>
          <a:p>
            <a:pPr algn="l">
              <a:lnSpc>
                <a:spcPts val="3359"/>
              </a:lnSpc>
            </a:pPr>
            <a:endParaRPr lang="en-US" sz="2400">
              <a:solidFill>
                <a:srgbClr val="FDEBC6"/>
              </a:solidFill>
              <a:latin typeface="Space Mono"/>
              <a:ea typeface="Space Mono"/>
              <a:cs typeface="Space Mono"/>
              <a:sym typeface="Space Mon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518</Words>
  <Application>Microsoft Office PowerPoint</Application>
  <PresentationFormat>Custom</PresentationFormat>
  <Paragraphs>48</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Cosmic Octo Bold</vt:lpstr>
      <vt:lpstr>Times New Roman</vt:lpstr>
      <vt:lpstr>Arial</vt:lpstr>
      <vt:lpstr>Space Mono Bold</vt:lpstr>
      <vt:lpstr>Space Mono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nazmul islam</cp:lastModifiedBy>
  <cp:revision>6</cp:revision>
  <dcterms:created xsi:type="dcterms:W3CDTF">2006-08-16T00:00:00Z</dcterms:created>
  <dcterms:modified xsi:type="dcterms:W3CDTF">2025-10-31T14:06:12Z</dcterms:modified>
  <dc:identifier>DAG3PTL-wVU</dc:identifier>
</cp:coreProperties>
</file>